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Average"/>
      <p:regular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ED4727-E7EE-462F-8EB2-13A7F55A27C7}">
  <a:tblStyle styleId="{7BED4727-E7EE-462F-8EB2-13A7F55A27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swald-regular.fntdata"/><Relationship Id="rId25" Type="http://schemas.openxmlformats.org/officeDocument/2006/relationships/font" Target="fonts/Average-regular.fntdata"/><Relationship Id="rId27" Type="http://schemas.openxmlformats.org/officeDocument/2006/relationships/font" Target="fonts/Oswa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fc1fc3337_2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fc1fc3337_2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fc22bf23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6fc22bf23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Baden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fc22bf23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6fc22bf23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Baden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fc22bf23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fc22bf23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Baden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fc22bf23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6fc22bf23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fc22bf23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fc22bf23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Baden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fc22bf23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fc22bf23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fc22bf23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fc22bf23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fc22bf23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fc22bf23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Anyone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fc22bf23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fc22bf23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fc22bf23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6fc22bf23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Baden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fc1fc3337_2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6fc1fc3337_2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fc22bf23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6fc22bf23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6fc22bf23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6fc22bf23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fc1fc3337_2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fc1fc3337_2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fc1fc3337_2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fc1fc3337_2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fc1fc3337_2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6fc1fc3337_2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11.jpg"/><Relationship Id="rId5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Relationship Id="rId4" Type="http://schemas.openxmlformats.org/officeDocument/2006/relationships/image" Target="../media/image19.jp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Relationship Id="rId4" Type="http://schemas.openxmlformats.org/officeDocument/2006/relationships/image" Target="../media/image28.jpg"/><Relationship Id="rId5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7eZqradmt9g" TargetMode="External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Universal Remote Controller</a:t>
            </a:r>
            <a:endParaRPr sz="4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And ATV Project </a:t>
            </a:r>
            <a:endParaRPr sz="43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3760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</a:t>
            </a:r>
            <a:r>
              <a:rPr lang="en" sz="1100"/>
              <a:t> </a:t>
            </a:r>
            <a:r>
              <a:rPr lang="en"/>
              <a:t>Joshua Makuch</a:t>
            </a:r>
            <a:r>
              <a:rPr lang="en"/>
              <a:t>, Zachary Christensen and Baden Brenner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00" y="77725"/>
            <a:ext cx="707000" cy="7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UART Communications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3936200"/>
            <a:ext cx="83298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UART communication established at 115200 baud.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560 uS spacing between packets. Down from 6mS.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Wireless communication handled via XBee.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50" y="1242950"/>
            <a:ext cx="4186800" cy="25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 rotWithShape="1">
          <a:blip r:embed="rId4">
            <a:alphaModFix/>
          </a:blip>
          <a:srcRect b="0" l="0" r="0" t="65851"/>
          <a:stretch/>
        </p:blipFill>
        <p:spPr>
          <a:xfrm>
            <a:off x="6045225" y="1242950"/>
            <a:ext cx="2121405" cy="2512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ON-Bot I^2C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139800"/>
            <a:ext cx="4246000" cy="25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75" y="2571750"/>
            <a:ext cx="4785576" cy="24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277400" y="410725"/>
            <a:ext cx="40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On-Bot Hardware - UCS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336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-Connected by RJ9 and RJ45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-Designed to be </a:t>
            </a:r>
            <a:r>
              <a:rPr lang="en"/>
              <a:t>modular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b="25850" l="12926" r="15578" t="18448"/>
          <a:stretch/>
        </p:blipFill>
        <p:spPr>
          <a:xfrm>
            <a:off x="6637975" y="257150"/>
            <a:ext cx="2263576" cy="235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/>
          </a:blip>
          <a:srcRect b="18403" l="14705" r="10533" t="24900"/>
          <a:stretch/>
        </p:blipFill>
        <p:spPr>
          <a:xfrm>
            <a:off x="6637975" y="2717475"/>
            <a:ext cx="2263576" cy="228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 rotWithShape="1">
          <a:blip r:embed="rId5">
            <a:alphaModFix/>
          </a:blip>
          <a:srcRect b="16999" l="23036" r="30741" t="8833"/>
          <a:stretch/>
        </p:blipFill>
        <p:spPr>
          <a:xfrm>
            <a:off x="4571998" y="664375"/>
            <a:ext cx="1783073" cy="381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ATV 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-Repair the antenna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-I</a:t>
            </a:r>
            <a:r>
              <a:rPr lang="en"/>
              <a:t>mprove</a:t>
            </a:r>
            <a:r>
              <a:rPr lang="en"/>
              <a:t> the mounting clamps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-Remove the air system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-Replace the air cannons with nerf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400" y="819625"/>
            <a:ext cx="3556901" cy="374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size ATV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3">
            <a:alphaModFix/>
          </a:blip>
          <a:srcRect b="35792" l="20397" r="29657" t="33203"/>
          <a:stretch/>
        </p:blipFill>
        <p:spPr>
          <a:xfrm>
            <a:off x="4661050" y="2906075"/>
            <a:ext cx="4400599" cy="204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199750" y="1092925"/>
            <a:ext cx="21084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-Air System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-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Steering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system 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-Stepper Gearbox (150 in-lbs Max)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-Turret system 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 rotWithShape="1">
          <a:blip r:embed="rId4">
            <a:alphaModFix/>
          </a:blip>
          <a:srcRect b="34162" l="17698" r="24968" t="0"/>
          <a:stretch/>
        </p:blipFill>
        <p:spPr>
          <a:xfrm>
            <a:off x="2360250" y="878675"/>
            <a:ext cx="2211752" cy="3386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535726" y="-372625"/>
            <a:ext cx="2651250" cy="351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Turret </a:t>
            </a:r>
            <a:r>
              <a:rPr lang="en"/>
              <a:t>Design</a:t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175" y="445023"/>
            <a:ext cx="2762124" cy="368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 rotWithShape="1">
          <a:blip r:embed="rId4">
            <a:alphaModFix/>
          </a:blip>
          <a:srcRect b="29663" l="29980" r="38609" t="3616"/>
          <a:stretch/>
        </p:blipFill>
        <p:spPr>
          <a:xfrm>
            <a:off x="4326237" y="985462"/>
            <a:ext cx="1120163" cy="3172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125" y="1281575"/>
            <a:ext cx="3585198" cy="258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r>
              <a:rPr lang="en"/>
              <a:t> 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F</a:t>
            </a:r>
            <a:r>
              <a:rPr lang="en"/>
              <a:t>inalize</a:t>
            </a:r>
            <a:r>
              <a:rPr lang="en"/>
              <a:t> the </a:t>
            </a:r>
            <a:r>
              <a:rPr lang="en"/>
              <a:t>steering</a:t>
            </a:r>
            <a:r>
              <a:rPr lang="en"/>
              <a:t> system for </a:t>
            </a:r>
            <a:r>
              <a:rPr lang="en"/>
              <a:t>full size</a:t>
            </a:r>
            <a:r>
              <a:rPr lang="en"/>
              <a:t> ATV.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Finalize the turret system </a:t>
            </a:r>
            <a:r>
              <a:rPr lang="en"/>
              <a:t>for full size ATV.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Connect the on-bot hardware for mini ATV.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Finalize and test the dead man switch system.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Test updated URC PCB designs.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Add </a:t>
            </a:r>
            <a:r>
              <a:rPr lang="en"/>
              <a:t>reverse</a:t>
            </a:r>
            <a:r>
              <a:rPr lang="en"/>
              <a:t> polarity protection on the I^</a:t>
            </a:r>
            <a:r>
              <a:rPr lang="en"/>
              <a:t>2</a:t>
            </a:r>
            <a:r>
              <a:rPr lang="en"/>
              <a:t>C </a:t>
            </a:r>
            <a:r>
              <a:rPr lang="en"/>
              <a:t>connectors.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-Create battery pack with charge  and output regulation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</a:t>
            </a:r>
            <a:endParaRPr/>
          </a:p>
        </p:txBody>
      </p:sp>
      <p:graphicFrame>
        <p:nvGraphicFramePr>
          <p:cNvPr id="183" name="Google Shape;183;p29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{7BED4727-E7EE-462F-8EB2-13A7F55A27C7}</a:tableStyleId>
              </a:tblPr>
              <a:tblGrid>
                <a:gridCol w="4392175"/>
                <a:gridCol w="2846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Category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Electronics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$557.93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Mechanical Components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$353.00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3D Printing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$292.17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Labor Baden Brenner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$5,800.00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Labor Joshua Makuch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$5,150.00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Labor Zachary Christensen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$5,075.00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Total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$17,228.10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2772000" y="1550850"/>
            <a:ext cx="3538500" cy="16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11"/>
              <a:t>Questions?</a:t>
            </a:r>
            <a:r>
              <a:rPr lang="en"/>
              <a:t> </a:t>
            </a: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00" y="77725"/>
            <a:ext cx="707000" cy="7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49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r>
              <a:rPr lang="en"/>
              <a:t> 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062" y="445025"/>
            <a:ext cx="2937175" cy="217917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311700" y="1108075"/>
            <a:ext cx="49311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-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Originally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started in 2014, the mini ATV is now on the fifth iteration. (Right)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-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Originally started in 2014, the URC is now on the third iteration. (Bottom)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 b="-1414" l="6914" r="16091" t="14071"/>
          <a:stretch/>
        </p:blipFill>
        <p:spPr>
          <a:xfrm rot="-5400000">
            <a:off x="1565187" y="1633702"/>
            <a:ext cx="2424124" cy="438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8800" y="2715050"/>
            <a:ext cx="3379425" cy="22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</a:t>
            </a:r>
            <a:r>
              <a:rPr lang="en"/>
              <a:t> The Goal? 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6125" y="2654400"/>
            <a:ext cx="7310700" cy="17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Begin </a:t>
            </a:r>
            <a:r>
              <a:rPr lang="en"/>
              <a:t>development on</a:t>
            </a:r>
            <a:r>
              <a:rPr lang="en"/>
              <a:t> a Universal Control System (UCS).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Design PCBs for various parts of the UCS.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Design a shell for the URC.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Design two peripheral devices for the URC.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Redesign the turret mechanisms for the mini ATV and Full ATV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25" y="1017725"/>
            <a:ext cx="8391149" cy="12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69925" y="77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Control System (UCS)</a:t>
            </a:r>
            <a:endParaRPr/>
          </a:p>
        </p:txBody>
      </p:sp>
      <p:pic>
        <p:nvPicPr>
          <p:cNvPr id="83" name="Google Shape;83;p16" title="UCS Infomerica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787" y="650400"/>
            <a:ext cx="7550425" cy="4247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URC Breadboard  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4983900" cy="3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- Nearly identical design from 2023.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- </a:t>
            </a:r>
            <a:r>
              <a:rPr lang="en" sz="2000"/>
              <a:t>Updated POR circuit makes the URC turn on ~100mS after power on.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- </a:t>
            </a:r>
            <a:r>
              <a:rPr lang="en" sz="2000"/>
              <a:t>I^2C now uses the VCC rail.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- </a:t>
            </a:r>
            <a:r>
              <a:rPr lang="en" sz="2000"/>
              <a:t>Now capable of multi-byte, two-way I^2C communication.</a:t>
            </a:r>
            <a:endParaRPr sz="2000"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0" l="21500" r="0" t="0"/>
          <a:stretch/>
        </p:blipFill>
        <p:spPr>
          <a:xfrm>
            <a:off x="5513750" y="796677"/>
            <a:ext cx="3183650" cy="4127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URC PCB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342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Based off of the 2023 proposed controller layout.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-I^2C ports designed to connect with RJ9 cables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-Three distinct trace widths: 40 mils (2.42A), 30 mils (1.96A), and 15 mils (1.18A)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600" y="108550"/>
            <a:ext cx="5247650" cy="33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4" y="2337025"/>
            <a:ext cx="4463498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252575" y="23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URC Shell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252575" y="3578400"/>
            <a:ext cx="40467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-Case designed around the PCB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-Custom Buttons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50" y="887650"/>
            <a:ext cx="4287427" cy="246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900" y="94600"/>
            <a:ext cx="3781427" cy="369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4968500" y="4001300"/>
            <a:ext cx="36867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-Modular Peripherals and Batteries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Peripheral Devices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245550" y="3431750"/>
            <a:ext cx="4666500" cy="15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 peripheral display (top).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 peripheral controller (right).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Set to peripheral </a:t>
            </a:r>
            <a:r>
              <a:rPr lang="en" sz="2000"/>
              <a:t>addresses 8 and 50.</a:t>
            </a:r>
            <a:endParaRPr sz="200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843325" y="985075"/>
            <a:ext cx="4363575" cy="36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 rotWithShape="1">
          <a:blip r:embed="rId4">
            <a:alphaModFix/>
          </a:blip>
          <a:srcRect b="36094" l="0" r="0" t="0"/>
          <a:stretch/>
        </p:blipFill>
        <p:spPr>
          <a:xfrm>
            <a:off x="311700" y="1017724"/>
            <a:ext cx="4440550" cy="21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I^2C Communications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3688100"/>
            <a:ext cx="6973500" cy="13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400 kHz clock.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Peripheral identification and communication.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Loss of connection.</a:t>
            </a:r>
            <a:endParaRPr sz="200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259605" cy="25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000" y="1017713"/>
            <a:ext cx="4259600" cy="256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